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72" r:id="rId2"/>
    <p:sldId id="268" r:id="rId3"/>
    <p:sldId id="274" r:id="rId4"/>
    <p:sldId id="275" r:id="rId5"/>
    <p:sldId id="273" r:id="rId6"/>
  </p:sldIdLst>
  <p:sldSz cx="12192000" cy="6858000"/>
  <p:notesSz cx="6858000" cy="9144000"/>
  <p:embeddedFontLst>
    <p:embeddedFont>
      <p:font typeface="Lato Black" panose="020F0502020204030203" pitchFamily="34" charset="0"/>
      <p:bold r:id="rId8"/>
      <p:boldItalic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42C"/>
    <a:srgbClr val="F68A1F"/>
    <a:srgbClr val="262E33"/>
    <a:srgbClr val="FD39FD"/>
    <a:srgbClr val="59595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114" y="132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84C18-51FD-4F51-997C-0608C4047085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5368D-72B5-487A-BAAD-F915D7EF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0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</a:t>
            </a:r>
            <a:r>
              <a:rPr lang="en-US" baseline="0" dirty="0"/>
              <a:t>here is a background placeholder</a:t>
            </a:r>
            <a:r>
              <a:rPr lang="id-ID" baseline="0" dirty="0"/>
              <a:t> in this slide</a:t>
            </a:r>
            <a:r>
              <a:rPr lang="en-US" baseline="0" dirty="0"/>
              <a:t>. 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To change the images 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baseline="0" dirty="0"/>
              <a:t>Right C</a:t>
            </a:r>
            <a:r>
              <a:rPr lang="en-US" b="1" baseline="0" dirty="0"/>
              <a:t>lick </a:t>
            </a:r>
            <a:r>
              <a:rPr lang="id-ID" b="0" baseline="0" dirty="0"/>
              <a:t>and </a:t>
            </a:r>
            <a:r>
              <a:rPr lang="id-ID" b="1" baseline="0" dirty="0"/>
              <a:t>Select Format Background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</a:t>
            </a:r>
            <a:r>
              <a:rPr lang="id-ID" b="0" baseline="0" dirty="0"/>
              <a:t> </a:t>
            </a:r>
            <a:r>
              <a:rPr lang="id-ID" b="1" baseline="0" dirty="0"/>
              <a:t>FILL</a:t>
            </a:r>
            <a:r>
              <a:rPr lang="id-ID" b="0" baseline="0" dirty="0"/>
              <a:t> </a:t>
            </a:r>
            <a:r>
              <a:rPr lang="en-US" b="0" baseline="0" dirty="0"/>
              <a:t>-&gt;</a:t>
            </a:r>
            <a:r>
              <a:rPr lang="id-ID" b="1" baseline="0" dirty="0"/>
              <a:t> Picture Or Texture Fill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 File...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23A7D-886C-4932-9820-8653114BE87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</a:t>
            </a:r>
            <a:r>
              <a:rPr lang="en-US" baseline="0" dirty="0"/>
              <a:t>here is a background placeholder</a:t>
            </a:r>
            <a:r>
              <a:rPr lang="id-ID" baseline="0" dirty="0"/>
              <a:t> in this slide</a:t>
            </a:r>
            <a:r>
              <a:rPr lang="en-US" baseline="0" dirty="0"/>
              <a:t>. 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To change the images 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baseline="0" dirty="0"/>
              <a:t>Right C</a:t>
            </a:r>
            <a:r>
              <a:rPr lang="en-US" b="1" baseline="0" dirty="0"/>
              <a:t>lick </a:t>
            </a:r>
            <a:r>
              <a:rPr lang="id-ID" b="0" baseline="0" dirty="0"/>
              <a:t>and </a:t>
            </a:r>
            <a:r>
              <a:rPr lang="id-ID" b="1" baseline="0" dirty="0"/>
              <a:t>Select Format Background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</a:t>
            </a:r>
            <a:r>
              <a:rPr lang="id-ID" b="0" baseline="0" dirty="0"/>
              <a:t> </a:t>
            </a:r>
            <a:r>
              <a:rPr lang="id-ID" b="1" baseline="0" dirty="0"/>
              <a:t>FILL</a:t>
            </a:r>
            <a:r>
              <a:rPr lang="id-ID" b="0" baseline="0" dirty="0"/>
              <a:t> </a:t>
            </a:r>
            <a:r>
              <a:rPr lang="en-US" b="0" baseline="0" dirty="0"/>
              <a:t>-&gt;</a:t>
            </a:r>
            <a:r>
              <a:rPr lang="id-ID" b="1" baseline="0" dirty="0"/>
              <a:t> Picture Or Texture Fill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 File...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23A7D-886C-4932-9820-8653114BE874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149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4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6" y="0"/>
            <a:ext cx="12185833" cy="6877050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36601" y="485595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887806" y="5498123"/>
            <a:ext cx="1189990" cy="308953"/>
            <a:chOff x="7416799" y="5498123"/>
            <a:chExt cx="1189990" cy="308953"/>
          </a:xfrm>
        </p:grpSpPr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258512" y="2337996"/>
            <a:ext cx="4448579" cy="111985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58512" y="3975657"/>
            <a:ext cx="4448579" cy="725186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051001" y="3613150"/>
            <a:ext cx="863600" cy="61913"/>
          </a:xfrm>
          <a:custGeom>
            <a:avLst/>
            <a:gdLst>
              <a:gd name="T0" fmla="*/ 228 w 228"/>
              <a:gd name="T1" fmla="*/ 7 h 14"/>
              <a:gd name="T2" fmla="*/ 221 w 228"/>
              <a:gd name="T3" fmla="*/ 14 h 14"/>
              <a:gd name="T4" fmla="*/ 7 w 228"/>
              <a:gd name="T5" fmla="*/ 14 h 14"/>
              <a:gd name="T6" fmla="*/ 0 w 228"/>
              <a:gd name="T7" fmla="*/ 7 h 14"/>
              <a:gd name="T8" fmla="*/ 0 w 228"/>
              <a:gd name="T9" fmla="*/ 7 h 14"/>
              <a:gd name="T10" fmla="*/ 7 w 228"/>
              <a:gd name="T11" fmla="*/ 0 h 14"/>
              <a:gd name="T12" fmla="*/ 221 w 228"/>
              <a:gd name="T13" fmla="*/ 0 h 14"/>
              <a:gd name="T14" fmla="*/ 228 w 228"/>
              <a:gd name="T1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2" y="1540676"/>
            <a:ext cx="2895028" cy="7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6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22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F26B43"/>
          </p15:clr>
        </p15:guide>
        <p15:guide id="2" pos="7368" userDrawn="1">
          <p15:clr>
            <a:srgbClr val="F26B43"/>
          </p15:clr>
        </p15:guide>
        <p15:guide id="3" orient="horz" pos="960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136600" y="4810259"/>
            <a:ext cx="2836199" cy="429131"/>
          </a:xfrm>
        </p:spPr>
        <p:txBody>
          <a:bodyPr>
            <a:noAutofit/>
          </a:bodyPr>
          <a:lstStyle/>
          <a:p>
            <a:r>
              <a:rPr lang="es-ES" sz="2400" dirty="0" err="1">
                <a:solidFill>
                  <a:srgbClr val="FD39FD"/>
                </a:solidFill>
              </a:rPr>
              <a:t>ITAcademy</a:t>
            </a:r>
            <a:endParaRPr lang="id-ID" sz="2400" dirty="0">
              <a:solidFill>
                <a:srgbClr val="FD39F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b="1" dirty="0"/>
              <a:t>TITULO </a:t>
            </a:r>
            <a:r>
              <a:rPr lang="es-ES" b="1" dirty="0" err="1"/>
              <a:t>AQUí</a:t>
            </a:r>
            <a:endParaRPr lang="en-GB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Stories worth telling…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E3DE7B-3761-A64C-7A25-42389A0A23F4}"/>
              </a:ext>
            </a:extLst>
          </p:cNvPr>
          <p:cNvSpPr/>
          <p:nvPr/>
        </p:nvSpPr>
        <p:spPr>
          <a:xfrm>
            <a:off x="8075054" y="1571223"/>
            <a:ext cx="2897745" cy="657357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F68A1F"/>
                </a:solidFill>
              </a:rPr>
              <a:t>BANK</a:t>
            </a:r>
            <a:r>
              <a:rPr lang="es-ES" sz="2800" dirty="0"/>
              <a:t> Marketing</a:t>
            </a:r>
          </a:p>
        </p:txBody>
      </p:sp>
    </p:spTree>
    <p:extLst>
      <p:ext uri="{BB962C8B-B14F-4D97-AF65-F5344CB8AC3E}">
        <p14:creationId xmlns:p14="http://schemas.microsoft.com/office/powerpoint/2010/main" val="113010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B8E9BED-339E-EFFA-E3AE-AD240F093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24" y="1949955"/>
            <a:ext cx="6613591" cy="343778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ESTADÍSTICA </a:t>
            </a:r>
            <a:r>
              <a:rPr lang="en-GB" sz="3200" b="1" dirty="0">
                <a:solidFill>
                  <a:schemeClr val="accent1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BÁSICA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BEB88D-147D-420C-A7C1-C2FFC6BDF32A}"/>
              </a:ext>
            </a:extLst>
          </p:cNvPr>
          <p:cNvSpPr/>
          <p:nvPr/>
        </p:nvSpPr>
        <p:spPr>
          <a:xfrm>
            <a:off x="633558" y="1347006"/>
            <a:ext cx="2501133" cy="97536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Información estadística básica de la cartera de nuestros contactos para comprender los datos.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039AEEF-615F-3C73-0EAF-A2810F80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455" y="946890"/>
            <a:ext cx="2936315" cy="1289456"/>
          </a:xfrm>
          <a:prstGeom prst="rect">
            <a:avLst/>
          </a:prstGeo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4AAD07E9-0910-A8F1-B5A5-3105FBAE2A9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E32E1D-6911-08B7-635E-B215384F42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6C3A6D5-33E4-B596-14F8-7E1ACB2DADF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2CC40FE8-F410-042A-8ABC-E4F7D8E51A2A}"/>
              </a:ext>
            </a:extLst>
          </p:cNvPr>
          <p:cNvSpPr/>
          <p:nvPr/>
        </p:nvSpPr>
        <p:spPr>
          <a:xfrm>
            <a:off x="1575770" y="4483239"/>
            <a:ext cx="2549523" cy="126675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La </a:t>
            </a:r>
            <a:r>
              <a:rPr lang="es-ES" sz="1200" dirty="0">
                <a:solidFill>
                  <a:schemeClr val="accent1"/>
                </a:solidFill>
              </a:rPr>
              <a:t>gran dispersión </a:t>
            </a:r>
            <a:r>
              <a:rPr lang="es-ES" sz="1200" dirty="0">
                <a:solidFill>
                  <a:schemeClr val="tx1"/>
                </a:solidFill>
              </a:rPr>
              <a:t>de los balances indica que existen importantes variaciones respecto a la media.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A48677C6-062B-BE9B-4767-4AB9AA443F45}"/>
              </a:ext>
            </a:extLst>
          </p:cNvPr>
          <p:cNvCxnSpPr>
            <a:cxnSpLocks/>
          </p:cNvCxnSpPr>
          <p:nvPr/>
        </p:nvCxnSpPr>
        <p:spPr>
          <a:xfrm flipV="1">
            <a:off x="4161351" y="5035279"/>
            <a:ext cx="1172030" cy="2231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4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C6974B8-2CE3-C61D-313F-394E4863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6" y="1325489"/>
            <a:ext cx="4466736" cy="128799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AGRUPACIÓN E </a:t>
            </a:r>
            <a:r>
              <a:rPr lang="en-GB" sz="3200" b="1" dirty="0">
                <a:solidFill>
                  <a:srgbClr val="E9542C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IMPAGOS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4AAD07E9-0910-A8F1-B5A5-3105FBAE2A9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E32E1D-6911-08B7-635E-B215384F42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6C3A6D5-33E4-B596-14F8-7E1ACB2DADF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A0B222-811D-F30B-42D5-94EDD7FA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64" y="2570054"/>
            <a:ext cx="4657178" cy="220373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9555F41-99D8-6012-539C-BE44B550BE5F}"/>
              </a:ext>
            </a:extLst>
          </p:cNvPr>
          <p:cNvSpPr/>
          <p:nvPr/>
        </p:nvSpPr>
        <p:spPr>
          <a:xfrm>
            <a:off x="5056043" y="1178211"/>
            <a:ext cx="3003620" cy="90599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Con tal de tener una orientación sobre los </a:t>
            </a:r>
            <a:r>
              <a:rPr lang="es-ES" sz="1200" dirty="0">
                <a:solidFill>
                  <a:schemeClr val="accent1"/>
                </a:solidFill>
              </a:rPr>
              <a:t>rangos del balance </a:t>
            </a:r>
            <a:r>
              <a:rPr lang="es-ES" sz="1200" dirty="0">
                <a:solidFill>
                  <a:schemeClr val="tx1"/>
                </a:solidFill>
              </a:rPr>
              <a:t>de los contactos, se dividen los </a:t>
            </a:r>
            <a:r>
              <a:rPr lang="es-ES" sz="1200" dirty="0">
                <a:solidFill>
                  <a:schemeClr val="accent1"/>
                </a:solidFill>
              </a:rPr>
              <a:t>grupos por cuartiles.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C320870B-3F67-B344-2BD1-13B0E1DB0E85}"/>
              </a:ext>
            </a:extLst>
          </p:cNvPr>
          <p:cNvSpPr/>
          <p:nvPr/>
        </p:nvSpPr>
        <p:spPr>
          <a:xfrm>
            <a:off x="9120417" y="2225431"/>
            <a:ext cx="3082927" cy="88616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Cantidad de </a:t>
            </a:r>
            <a:r>
              <a:rPr lang="es-ES" sz="1200" dirty="0">
                <a:solidFill>
                  <a:schemeClr val="accent1"/>
                </a:solidFill>
              </a:rPr>
              <a:t>impagos por rangos del balance.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Indica una </a:t>
            </a:r>
            <a:r>
              <a:rPr lang="es-ES" sz="1200" dirty="0">
                <a:solidFill>
                  <a:schemeClr val="accent1"/>
                </a:solidFill>
              </a:rPr>
              <a:t>clara relación entre los balances bajos </a:t>
            </a:r>
            <a:r>
              <a:rPr lang="es-ES" sz="1200" dirty="0">
                <a:solidFill>
                  <a:schemeClr val="tx1"/>
                </a:solidFill>
              </a:rPr>
              <a:t>y los impagos, </a:t>
            </a:r>
            <a:r>
              <a:rPr lang="es-ES" sz="1200" dirty="0">
                <a:solidFill>
                  <a:schemeClr val="accent1"/>
                </a:solidFill>
              </a:rPr>
              <a:t>81.6% del total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595913-89B5-C7D4-C7FC-BF45B40F2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55" y="3994683"/>
            <a:ext cx="3151612" cy="211654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C6D58D39-C6DB-B87A-AFFE-5364958764AF}"/>
              </a:ext>
            </a:extLst>
          </p:cNvPr>
          <p:cNvSpPr/>
          <p:nvPr/>
        </p:nvSpPr>
        <p:spPr>
          <a:xfrm>
            <a:off x="2916788" y="3502334"/>
            <a:ext cx="3339574" cy="9667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El </a:t>
            </a:r>
            <a:r>
              <a:rPr lang="es-ES" sz="1200" dirty="0">
                <a:solidFill>
                  <a:schemeClr val="accent1"/>
                </a:solidFill>
              </a:rPr>
              <a:t>porcentaje total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s-ES" sz="1200" dirty="0">
                <a:solidFill>
                  <a:schemeClr val="accent1"/>
                </a:solidFill>
              </a:rPr>
              <a:t>de Impagos</a:t>
            </a:r>
            <a:r>
              <a:rPr lang="es-ES" sz="1200" dirty="0">
                <a:solidFill>
                  <a:schemeClr val="tx1"/>
                </a:solidFill>
              </a:rPr>
              <a:t> respecto al total es significativamente bajo (</a:t>
            </a:r>
            <a:r>
              <a:rPr lang="es-ES" sz="1200" dirty="0">
                <a:solidFill>
                  <a:schemeClr val="accent1"/>
                </a:solidFill>
              </a:rPr>
              <a:t>1,51%</a:t>
            </a:r>
            <a:r>
              <a:rPr lang="es-ES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396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</a:t>
            </a:r>
            <a:r>
              <a:rPr lang="en-GB" sz="3200" b="1" dirty="0">
                <a:solidFill>
                  <a:srgbClr val="E9542C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IMPAGOS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4AAD07E9-0910-A8F1-B5A5-3105FBAE2A9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E32E1D-6911-08B7-635E-B215384F42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6C3A6D5-33E4-B596-14F8-7E1ACB2DADF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E200D0-4285-53E7-6626-238BEC6E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22" y="1822775"/>
            <a:ext cx="3647134" cy="1594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D40EDA-490A-2A3F-1ACA-69EAD4B4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279" y="1296513"/>
            <a:ext cx="3580163" cy="2225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3A02597-DA03-D0CE-CCA7-1671274B4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7" y="4469959"/>
            <a:ext cx="2753345" cy="1750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07E3D2C7-99C5-DC40-CED2-64BAE871374A}"/>
              </a:ext>
            </a:extLst>
          </p:cNvPr>
          <p:cNvSpPr/>
          <p:nvPr/>
        </p:nvSpPr>
        <p:spPr>
          <a:xfrm>
            <a:off x="504736" y="1260832"/>
            <a:ext cx="4316106" cy="3693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comprueba la cantidad de </a:t>
            </a:r>
            <a:r>
              <a:rPr lang="es-ES" sz="1200" dirty="0">
                <a:solidFill>
                  <a:schemeClr val="accent1"/>
                </a:solidFill>
              </a:rPr>
              <a:t>impagos por rango bajo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  <a:endParaRPr lang="es-ES" sz="1200" dirty="0">
              <a:solidFill>
                <a:schemeClr val="accent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94ED8C4A-0CD1-DD0C-77DA-457C7A3FCF9C}"/>
              </a:ext>
            </a:extLst>
          </p:cNvPr>
          <p:cNvSpPr/>
          <p:nvPr/>
        </p:nvSpPr>
        <p:spPr>
          <a:xfrm>
            <a:off x="774811" y="3605712"/>
            <a:ext cx="3775956" cy="7497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Se observa como se reparten los </a:t>
            </a:r>
            <a:r>
              <a:rPr lang="es-ES" sz="1200" dirty="0">
                <a:solidFill>
                  <a:srgbClr val="FF0000"/>
                </a:solidFill>
              </a:rPr>
              <a:t>balances negativos dentro del primer cuartil</a:t>
            </a:r>
            <a:r>
              <a:rPr lang="es-ES" sz="1200" dirty="0">
                <a:solidFill>
                  <a:schemeClr val="tx1"/>
                </a:solidFill>
              </a:rPr>
              <a:t>. Estos representan cerca del </a:t>
            </a:r>
            <a:r>
              <a:rPr lang="es-ES" sz="1200" dirty="0">
                <a:solidFill>
                  <a:srgbClr val="FF0000"/>
                </a:solidFill>
              </a:rPr>
              <a:t>25%</a:t>
            </a:r>
            <a:r>
              <a:rPr lang="es-ES" sz="1200" dirty="0">
                <a:solidFill>
                  <a:schemeClr val="tx1"/>
                </a:solidFill>
              </a:rPr>
              <a:t>  del Q1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23">
            <a:extLst>
              <a:ext uri="{FF2B5EF4-FFF2-40B4-BE49-F238E27FC236}">
                <a16:creationId xmlns:a16="http://schemas.microsoft.com/office/drawing/2014/main" id="{FA009A61-A4E6-27D1-BC84-A837517587A0}"/>
              </a:ext>
            </a:extLst>
          </p:cNvPr>
          <p:cNvSpPr/>
          <p:nvPr/>
        </p:nvSpPr>
        <p:spPr>
          <a:xfrm>
            <a:off x="8053974" y="385761"/>
            <a:ext cx="3448929" cy="190771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r>
              <a:rPr lang="es-ES" sz="1200" dirty="0">
                <a:solidFill>
                  <a:schemeClr val="accent1"/>
                </a:solidFill>
              </a:rPr>
              <a:t>Comparativa</a:t>
            </a:r>
            <a:r>
              <a:rPr lang="es-ES" sz="1200" dirty="0">
                <a:solidFill>
                  <a:schemeClr val="tx1"/>
                </a:solidFill>
              </a:rPr>
              <a:t> de los impagos en rangos </a:t>
            </a:r>
            <a:r>
              <a:rPr lang="es-ES" sz="1200" dirty="0">
                <a:solidFill>
                  <a:schemeClr val="accent1"/>
                </a:solidFill>
              </a:rPr>
              <a:t>negativos (688) </a:t>
            </a:r>
            <a:r>
              <a:rPr lang="es-ES" sz="1200" dirty="0">
                <a:solidFill>
                  <a:schemeClr val="tx1"/>
                </a:solidFill>
              </a:rPr>
              <a:t>con el total de </a:t>
            </a:r>
            <a:r>
              <a:rPr lang="es-ES" sz="1200" dirty="0">
                <a:solidFill>
                  <a:schemeClr val="accent1"/>
                </a:solidFill>
              </a:rPr>
              <a:t>rangos positivos(10.472).</a:t>
            </a:r>
          </a:p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observa que los impagos en valores negativos </a:t>
            </a:r>
            <a:r>
              <a:rPr lang="es-ES" sz="1200" dirty="0">
                <a:solidFill>
                  <a:schemeClr val="accent1"/>
                </a:solidFill>
              </a:rPr>
              <a:t>superan a los valores positivos por 9 </a:t>
            </a:r>
            <a:r>
              <a:rPr lang="es-ES" sz="1200" dirty="0">
                <a:solidFill>
                  <a:schemeClr val="tx1"/>
                </a:solidFill>
              </a:rPr>
              <a:t>puntos.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La diferencia de la cantidad de registros de cada rango es un </a:t>
            </a:r>
            <a:r>
              <a:rPr lang="es-ES" sz="1200" dirty="0">
                <a:solidFill>
                  <a:schemeClr val="accent1"/>
                </a:solidFill>
              </a:rPr>
              <a:t>indicador de la relación de impagos con balances negativos 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7F21885B-ECD7-D146-A3FA-32C23556CF08}"/>
              </a:ext>
            </a:extLst>
          </p:cNvPr>
          <p:cNvSpPr/>
          <p:nvPr/>
        </p:nvSpPr>
        <p:spPr>
          <a:xfrm>
            <a:off x="8320789" y="3834653"/>
            <a:ext cx="3645743" cy="219975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Se comprueba como se </a:t>
            </a:r>
            <a:r>
              <a:rPr lang="es-ES" sz="1200" dirty="0">
                <a:solidFill>
                  <a:schemeClr val="accent1"/>
                </a:solidFill>
              </a:rPr>
              <a:t>distribuyen los Impagos en el primer cuartil.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indica que </a:t>
            </a:r>
            <a:r>
              <a:rPr lang="es-ES" sz="1200" dirty="0">
                <a:solidFill>
                  <a:schemeClr val="accent1"/>
                </a:solidFill>
              </a:rPr>
              <a:t>59 contactos están con impagos en balance positivo contra los 78 en negativo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Por </a:t>
            </a:r>
            <a:r>
              <a:rPr lang="es-ES" sz="1200" dirty="0">
                <a:solidFill>
                  <a:schemeClr val="accent1"/>
                </a:solidFill>
              </a:rPr>
              <a:t>13 puntos los negativos siguen siendo los que mas impagos</a:t>
            </a:r>
            <a:r>
              <a:rPr lang="es-ES" sz="1200" dirty="0">
                <a:solidFill>
                  <a:schemeClr val="tx1"/>
                </a:solidFill>
              </a:rPr>
              <a:t> acumulan dentro de los balances bajos.</a:t>
            </a:r>
            <a:br>
              <a:rPr lang="es-ES" sz="1200" dirty="0">
                <a:solidFill>
                  <a:schemeClr val="tx1"/>
                </a:solidFill>
              </a:rPr>
            </a:br>
            <a:r>
              <a:rPr lang="es-ES" sz="120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E568E19-586F-6E31-365F-7316B221B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23" y="3981706"/>
            <a:ext cx="3203056" cy="1662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24ECE33-52D7-CE99-49F5-C75FDB2F1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205" y="5109822"/>
            <a:ext cx="724650" cy="45166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60D74B6-8DCF-6FA5-31E6-886F4B7E0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1974" y="2936451"/>
            <a:ext cx="899714" cy="3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8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b="1" dirty="0"/>
              <a:t>Gracias</a:t>
            </a:r>
            <a:endParaRPr lang="id-ID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6251" y="3315280"/>
            <a:ext cx="3733800" cy="64712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*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Pon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Tu 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nombre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Por Orden 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Alfabético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 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Apellido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</a:t>
            </a:r>
            <a:br>
              <a:rPr lang="en-US" dirty="0">
                <a:solidFill>
                  <a:srgbClr val="0070C0"/>
                </a:solidFill>
                <a:latin typeface="+mn-lt"/>
              </a:rPr>
            </a:br>
            <a:endParaRPr lang="en-US" dirty="0">
              <a:solidFill>
                <a:srgbClr val="0070C0"/>
              </a:solidFill>
              <a:latin typeface="+mn-lt"/>
            </a:endParaRPr>
          </a:p>
          <a:p>
            <a:r>
              <a:rPr lang="en-US" dirty="0">
                <a:solidFill>
                  <a:srgbClr val="0070C0"/>
                </a:solidFill>
                <a:latin typeface="+mn-lt"/>
              </a:rPr>
              <a:t>…… , …..,Juan Romero R.,……,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DB3E6D9-2B29-4CF7-8CD9-CC7BB29C774E}"/>
              </a:ext>
            </a:extLst>
          </p:cNvPr>
          <p:cNvSpPr/>
          <p:nvPr/>
        </p:nvSpPr>
        <p:spPr>
          <a:xfrm>
            <a:off x="1088266" y="1538467"/>
            <a:ext cx="2131452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latin typeface="Proxima Nova" panose="02000506030000020004"/>
              </a:rPr>
              <a:t>GRUP-</a:t>
            </a:r>
            <a:r>
              <a:rPr lang="es-ES" sz="3600" dirty="0">
                <a:solidFill>
                  <a:srgbClr val="F68A1F"/>
                </a:solidFill>
                <a:latin typeface="Proxima Nova" panose="02000506030000020004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24752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399</Words>
  <Application>Microsoft Office PowerPoint</Application>
  <PresentationFormat>Panorámica</PresentationFormat>
  <Paragraphs>47</Paragraphs>
  <Slides>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Proxima Nova</vt:lpstr>
      <vt:lpstr>Lato Black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Juan RR</cp:lastModifiedBy>
  <cp:revision>81</cp:revision>
  <dcterms:created xsi:type="dcterms:W3CDTF">2020-09-29T07:20:24Z</dcterms:created>
  <dcterms:modified xsi:type="dcterms:W3CDTF">2024-10-10T17:19:21Z</dcterms:modified>
</cp:coreProperties>
</file>